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3" r:id="rId5"/>
    <p:sldId id="261" r:id="rId6"/>
    <p:sldId id="264" r:id="rId7"/>
    <p:sldId id="262" r:id="rId8"/>
    <p:sldId id="286" r:id="rId9"/>
    <p:sldId id="287" r:id="rId10"/>
    <p:sldId id="288" r:id="rId11"/>
    <p:sldId id="289" r:id="rId12"/>
    <p:sldId id="290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  <p:sldId id="28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BFBA0-F95F-4C37-B8AA-5F1D822ECEF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Ovr>
    <a:masterClrMapping/>
  </p:clrMapOvr>
  <p:transition spd="med" advClick="0" advTm="5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Основные предпосылки и перспективы формирования системы поликультурного воспитания  детей и молодежи Приднестровья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9" name="Picture 5" descr="стр_20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476250"/>
            <a:ext cx="4176712" cy="5976938"/>
          </a:xfrm>
        </p:spPr>
      </p:pic>
      <p:pic>
        <p:nvPicPr>
          <p:cNvPr id="47110" name="Picture 6" descr="стр_5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76250"/>
            <a:ext cx="4248150" cy="59769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5" name="Picture 5" descr="стр_118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88913"/>
            <a:ext cx="4429125" cy="6408737"/>
          </a:xfrm>
        </p:spPr>
      </p:pic>
      <p:pic>
        <p:nvPicPr>
          <p:cNvPr id="40966" name="Picture 6" descr="стр_1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188913"/>
            <a:ext cx="4140200" cy="640873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rand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2" name="Picture 6" descr="обложка_тетрад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4300" y="404813"/>
            <a:ext cx="4572000" cy="5616575"/>
          </a:xfrm>
          <a:prstGeom prst="rect">
            <a:avLst/>
          </a:prstGeom>
          <a:noFill/>
        </p:spPr>
      </p:pic>
      <p:pic>
        <p:nvPicPr>
          <p:cNvPr id="34821" name="Picture 5" descr="обложка_учебник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8313" y="188913"/>
            <a:ext cx="4167187" cy="6264275"/>
          </a:xfrm>
        </p:spPr>
      </p:pic>
    </p:spTree>
  </p:cSld>
  <p:clrMapOvr>
    <a:masterClrMapping/>
  </p:clrMapOvr>
  <p:transition spd="med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>
          <a:xfrm>
            <a:off x="755650" y="404813"/>
            <a:ext cx="7702550" cy="503237"/>
          </a:xfrm>
        </p:spPr>
        <p:txBody>
          <a:bodyPr>
            <a:normAutofit fontScale="90000"/>
          </a:bodyPr>
          <a:lstStyle/>
          <a:p>
            <a:r>
              <a:rPr lang="ru-RU" sz="2400" smtClean="0">
                <a:solidFill>
                  <a:srgbClr val="FF0000"/>
                </a:solidFill>
              </a:rPr>
              <a:t>Приднестровский государственный институт развития образования</a:t>
            </a:r>
          </a:p>
        </p:txBody>
      </p:sp>
      <p:sp>
        <p:nvSpPr>
          <p:cNvPr id="2051" name="Содержимое 2"/>
          <p:cNvSpPr>
            <a:spLocks noGrp="1"/>
          </p:cNvSpPr>
          <p:nvPr>
            <p:ph idx="1"/>
          </p:nvPr>
        </p:nvSpPr>
        <p:spPr>
          <a:xfrm>
            <a:off x="685800" y="1773238"/>
            <a:ext cx="7772400" cy="4322762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7200" smtClean="0">
                <a:solidFill>
                  <a:srgbClr val="FFC000"/>
                </a:solidFill>
              </a:rPr>
              <a:t>Приднестровский образовательный портал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Задачи проекта:</a:t>
            </a:r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sz="3600" smtClean="0"/>
              <a:t>   </a:t>
            </a:r>
            <a:r>
              <a:rPr lang="ru-RU" sz="2800" smtClean="0"/>
              <a:t>Создание и развитие Единой информационной культурно-образовательной среды ПМР</a:t>
            </a:r>
          </a:p>
          <a:p>
            <a:pPr>
              <a:buFontTx/>
              <a:buNone/>
            </a:pPr>
            <a:endParaRPr lang="ru-RU" sz="2800" smtClean="0"/>
          </a:p>
          <a:p>
            <a:pPr>
              <a:buFontTx/>
              <a:buNone/>
            </a:pPr>
            <a:r>
              <a:rPr lang="ru-RU" sz="2800" smtClean="0"/>
              <a:t>Интеграция информационных ресурсов в целях развития образования, культуры и спорта, здравоохранения, СМИ как факторов социокультурной модернизации и инновационного развития ПМР</a:t>
            </a:r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620713"/>
            <a:ext cx="7772400" cy="1143000"/>
          </a:xfrm>
        </p:spPr>
        <p:txBody>
          <a:bodyPr/>
          <a:lstStyle/>
          <a:p>
            <a:r>
              <a:rPr lang="ru-RU" smtClean="0"/>
              <a:t>ПОРТАЛ ДЕТЯМ и МОЛОДЕЖИ: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4543425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Развивающие игры; готовимся к школе.</a:t>
            </a:r>
          </a:p>
          <a:p>
            <a:pPr>
              <a:buFontTx/>
              <a:buNone/>
            </a:pPr>
            <a:r>
              <a:rPr lang="ru-RU" smtClean="0"/>
              <a:t>Электронные учебники, тренажеры для экзаменов (сдаем ЕГЭ), электронный репетитор, углубленное (профильное) обучение предметов.</a:t>
            </a:r>
          </a:p>
          <a:p>
            <a:pPr>
              <a:buFontTx/>
              <a:buNone/>
            </a:pPr>
            <a:r>
              <a:rPr lang="ru-RU" smtClean="0"/>
              <a:t> Выбираем ВУЗ, ССУЗ.</a:t>
            </a:r>
          </a:p>
          <a:p>
            <a:pPr>
              <a:buFontTx/>
              <a:buNone/>
            </a:pPr>
            <a:r>
              <a:rPr lang="ru-RU" smtClean="0"/>
              <a:t>Учимся общаться, учиться, дружить.</a:t>
            </a:r>
          </a:p>
          <a:p>
            <a:pPr>
              <a:buFontTx/>
              <a:buNone/>
            </a:pPr>
            <a:r>
              <a:rPr lang="ru-RU" smtClean="0"/>
              <a:t>Учимся быть успешными и здоровыми.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kids copy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260350"/>
            <a:ext cx="8280400" cy="6337300"/>
          </a:xfrm>
        </p:spPr>
      </p:pic>
    </p:spTree>
  </p:cSld>
  <p:clrMapOvr>
    <a:masterClrMapping/>
  </p:clrMapOvr>
  <p:transition spd="med">
    <p:rand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ПОРТАЛ РОДИТЕЛЯМ:</a:t>
            </a:r>
          </a:p>
        </p:txBody>
      </p:sp>
      <p:sp>
        <p:nvSpPr>
          <p:cNvPr id="6147" name="Содержимое 2"/>
          <p:cNvSpPr>
            <a:spLocks noGrp="1"/>
          </p:cNvSpPr>
          <p:nvPr>
            <p:ph idx="1"/>
          </p:nvPr>
        </p:nvSpPr>
        <p:spPr>
          <a:xfrm>
            <a:off x="685800" y="1412875"/>
            <a:ext cx="7772400" cy="4683125"/>
          </a:xfrm>
        </p:spPr>
        <p:txBody>
          <a:bodyPr/>
          <a:lstStyle/>
          <a:p>
            <a:pPr>
              <a:buFontTx/>
              <a:buNone/>
            </a:pPr>
            <a:r>
              <a:rPr lang="ru-RU" smtClean="0"/>
              <a:t>Чистый интернет Вашим детям.</a:t>
            </a:r>
          </a:p>
          <a:p>
            <a:pPr>
              <a:buFontTx/>
              <a:buNone/>
            </a:pPr>
            <a:r>
              <a:rPr lang="ru-RU" smtClean="0"/>
              <a:t>Советы психологов и педагогов по вопросам воспитания и обучения детей разного возраста.</a:t>
            </a:r>
          </a:p>
          <a:p>
            <a:pPr>
              <a:buFontTx/>
              <a:buNone/>
            </a:pPr>
            <a:r>
              <a:rPr lang="ru-RU" smtClean="0"/>
              <a:t>Как выбрать школу.</a:t>
            </a:r>
          </a:p>
          <a:p>
            <a:pPr>
              <a:buFontTx/>
              <a:buNone/>
            </a:pPr>
            <a:r>
              <a:rPr lang="ru-RU" smtClean="0"/>
              <a:t>Какие кружки, спортивные и музыкальные школы есть в городе или районе и многое другое.</a:t>
            </a:r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755650" y="260350"/>
            <a:ext cx="7772400" cy="1143000"/>
          </a:xfrm>
        </p:spPr>
        <p:txBody>
          <a:bodyPr/>
          <a:lstStyle/>
          <a:p>
            <a:r>
              <a:rPr lang="ru-RU" smtClean="0"/>
              <a:t>ПОРТАЛ ПЕДАГОГАМ:</a:t>
            </a: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685800" y="1341438"/>
            <a:ext cx="7772400" cy="4754562"/>
          </a:xfrm>
        </p:spPr>
        <p:txBody>
          <a:bodyPr>
            <a:normAutofit lnSpcReduction="10000"/>
          </a:bodyPr>
          <a:lstStyle/>
          <a:p>
            <a:r>
              <a:rPr lang="ru-RU" smtClean="0"/>
              <a:t>Программы по предметам БУРПа;</a:t>
            </a:r>
          </a:p>
          <a:p>
            <a:r>
              <a:rPr lang="ru-RU" smtClean="0"/>
              <a:t>Учебники и пособия;</a:t>
            </a:r>
          </a:p>
          <a:p>
            <a:r>
              <a:rPr lang="ru-RU" smtClean="0"/>
              <a:t>Планы-конспекты, слайдовые презентации к урокам, учебная видеотека;</a:t>
            </a:r>
          </a:p>
          <a:p>
            <a:r>
              <a:rPr lang="ru-RU" smtClean="0"/>
              <a:t>Виртуальные экскурсии;</a:t>
            </a:r>
          </a:p>
          <a:p>
            <a:r>
              <a:rPr lang="ru-RU" smtClean="0"/>
              <a:t>Республиканский компонент</a:t>
            </a:r>
          </a:p>
          <a:p>
            <a:r>
              <a:rPr lang="ru-RU" smtClean="0"/>
              <a:t>Новинки литературы</a:t>
            </a:r>
          </a:p>
          <a:p>
            <a:r>
              <a:rPr lang="ru-RU" smtClean="0"/>
              <a:t>Интересные находки и многое др.</a:t>
            </a:r>
          </a:p>
          <a:p>
            <a:endParaRPr lang="ru-RU" smtClean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ПОРТАЛ ШКОЛАМ ПМР: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Проект «Электронная школа»:</a:t>
            </a:r>
          </a:p>
          <a:p>
            <a:pPr>
              <a:buFont typeface="Wingdings" pitchFamily="2" charset="2"/>
              <a:buChar char="Ø"/>
            </a:pPr>
            <a:r>
              <a:rPr lang="ru-RU" smtClean="0"/>
              <a:t> Сайты школ ПМР;</a:t>
            </a:r>
          </a:p>
          <a:p>
            <a:pPr>
              <a:buFont typeface="Wingdings" pitchFamily="2" charset="2"/>
              <a:buChar char="Ø"/>
            </a:pPr>
            <a:r>
              <a:rPr lang="ru-RU" smtClean="0"/>
              <a:t>Электронный дневник;</a:t>
            </a:r>
          </a:p>
          <a:p>
            <a:pPr>
              <a:buFont typeface="Wingdings" pitchFamily="2" charset="2"/>
              <a:buChar char="Ø"/>
            </a:pPr>
            <a:r>
              <a:rPr lang="ru-RU" smtClean="0"/>
              <a:t>Электронный журнал;</a:t>
            </a:r>
          </a:p>
          <a:p>
            <a:pPr>
              <a:buFont typeface="Wingdings" pitchFamily="2" charset="2"/>
              <a:buChar char="Ø"/>
            </a:pPr>
            <a:r>
              <a:rPr lang="ru-RU" smtClean="0"/>
              <a:t>Рейтинги школ по КО;</a:t>
            </a:r>
          </a:p>
          <a:p>
            <a:pPr>
              <a:buFont typeface="Wingdings" pitchFamily="2" charset="2"/>
              <a:buChar char="Ø"/>
            </a:pPr>
            <a:r>
              <a:rPr lang="ru-RU" smtClean="0"/>
              <a:t>Рейтинги классов;</a:t>
            </a:r>
          </a:p>
          <a:p>
            <a:pPr>
              <a:buFont typeface="Wingdings" pitchFamily="2" charset="2"/>
              <a:buChar char="Ø"/>
            </a:pPr>
            <a:r>
              <a:rPr lang="ru-RU" smtClean="0"/>
              <a:t>Форум </a:t>
            </a: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Национальная структура региона: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Молдаване  - 32%, </a:t>
            </a:r>
          </a:p>
          <a:p>
            <a:r>
              <a:rPr lang="ru-RU" sz="4000" dirty="0" smtClean="0"/>
              <a:t>Русские - 31%, </a:t>
            </a:r>
          </a:p>
          <a:p>
            <a:r>
              <a:rPr lang="ru-RU" sz="4000" dirty="0" smtClean="0"/>
              <a:t>Украинцы - около 30%, </a:t>
            </a:r>
          </a:p>
          <a:p>
            <a:r>
              <a:rPr lang="ru-RU" sz="4000" dirty="0" smtClean="0"/>
              <a:t>Болгары- 2,5%, </a:t>
            </a:r>
          </a:p>
          <a:p>
            <a:r>
              <a:rPr lang="ru-RU" sz="4000" dirty="0" smtClean="0"/>
              <a:t>Прочие национальности- около 4,5%. </a:t>
            </a:r>
            <a:endParaRPr lang="ru-RU" sz="4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685800" y="620713"/>
            <a:ext cx="7772400" cy="5475287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8000" smtClean="0"/>
              <a:t>Наши специальные проекты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>ДО для детей с особенностями здоровья</a:t>
            </a:r>
          </a:p>
        </p:txBody>
      </p:sp>
      <p:pic>
        <p:nvPicPr>
          <p:cNvPr id="11267" name="Содержимое 5" descr="e9edbfa022d2ff7f199300769037fc28_b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87450" y="1916113"/>
            <a:ext cx="6769100" cy="4392612"/>
          </a:xfrm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827088" y="333375"/>
            <a:ext cx="7772400" cy="1143000"/>
          </a:xfrm>
        </p:spPr>
        <p:txBody>
          <a:bodyPr/>
          <a:lstStyle/>
          <a:p>
            <a:r>
              <a:rPr lang="ru-RU" smtClean="0"/>
              <a:t>МОЕ ПРИДНЕСТРОВЬЕ: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>
            <a:off x="685800" y="1412875"/>
            <a:ext cx="7772400" cy="4683125"/>
          </a:xfrm>
        </p:spPr>
        <p:txBody>
          <a:bodyPr>
            <a:normAutofit fontScale="92500" lnSpcReduction="10000"/>
          </a:bodyPr>
          <a:lstStyle/>
          <a:p>
            <a:r>
              <a:rPr lang="ru-RU" smtClean="0"/>
              <a:t>Географические, экологические особенности Приднестровья</a:t>
            </a:r>
          </a:p>
          <a:p>
            <a:r>
              <a:rPr lang="ru-RU" smtClean="0"/>
              <a:t>История Приднестровья</a:t>
            </a:r>
          </a:p>
          <a:p>
            <a:r>
              <a:rPr lang="ru-RU" smtClean="0"/>
              <a:t>Языковые традиции</a:t>
            </a:r>
          </a:p>
          <a:p>
            <a:r>
              <a:rPr lang="ru-RU" smtClean="0"/>
              <a:t>Художники, поэты, писатели</a:t>
            </a:r>
          </a:p>
          <a:p>
            <a:r>
              <a:rPr lang="ru-RU" smtClean="0"/>
              <a:t>Музеи Приднестровья</a:t>
            </a:r>
          </a:p>
          <a:p>
            <a:r>
              <a:rPr lang="ru-RU" smtClean="0"/>
              <a:t>Спортивные достижения</a:t>
            </a:r>
          </a:p>
          <a:p>
            <a:r>
              <a:rPr lang="ru-RU" smtClean="0"/>
              <a:t>Национальная кухня</a:t>
            </a:r>
          </a:p>
          <a:p>
            <a:r>
              <a:rPr lang="ru-RU" smtClean="0"/>
              <a:t>Природа Приднестровья и др.</a:t>
            </a:r>
          </a:p>
          <a:p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5" descr="Новый рисунок (1)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333375"/>
            <a:ext cx="8569325" cy="1223963"/>
          </a:xfrm>
        </p:spPr>
      </p:pic>
      <p:sp>
        <p:nvSpPr>
          <p:cNvPr id="14339" name="Rectangle 6"/>
          <p:cNvSpPr>
            <a:spLocks noChangeArrowheads="1"/>
          </p:cNvSpPr>
          <p:nvPr/>
        </p:nvSpPr>
        <p:spPr bwMode="auto">
          <a:xfrm>
            <a:off x="684213" y="2276475"/>
            <a:ext cx="7416800" cy="37226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4340" name="Text Box 7"/>
          <p:cNvSpPr txBox="1">
            <a:spLocks noChangeArrowheads="1"/>
          </p:cNvSpPr>
          <p:nvPr/>
        </p:nvSpPr>
        <p:spPr bwMode="auto">
          <a:xfrm>
            <a:off x="2032000" y="3135313"/>
            <a:ext cx="184150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468313" y="1773238"/>
            <a:ext cx="8280400" cy="467995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dirty="0">
              <a:solidFill>
                <a:srgbClr val="FF0000"/>
              </a:solidFill>
              <a:latin typeface="Arial" charset="0"/>
            </a:endParaRPr>
          </a:p>
          <a:p>
            <a:pPr>
              <a:defRPr/>
            </a:pPr>
            <a:endParaRPr lang="ru-RU" dirty="0">
              <a:solidFill>
                <a:srgbClr val="FF0000"/>
              </a:solidFill>
              <a:latin typeface="Arial" charset="0"/>
            </a:endParaRPr>
          </a:p>
          <a:p>
            <a:pPr>
              <a:defRPr/>
            </a:pPr>
            <a:endParaRPr lang="ru-RU" dirty="0">
              <a:solidFill>
                <a:srgbClr val="FF0000"/>
              </a:solidFill>
              <a:latin typeface="Arial" charset="0"/>
            </a:endParaRPr>
          </a:p>
          <a:p>
            <a:pPr>
              <a:defRPr/>
            </a:pPr>
            <a:endParaRPr lang="ru-RU" dirty="0">
              <a:solidFill>
                <a:srgbClr val="FF0000"/>
              </a:solidFill>
              <a:latin typeface="Arial" charset="0"/>
            </a:endParaRPr>
          </a:p>
          <a:p>
            <a:pPr>
              <a:defRPr/>
            </a:pPr>
            <a:endParaRPr lang="ru-RU" dirty="0">
              <a:solidFill>
                <a:srgbClr val="FF0000"/>
              </a:solidFill>
              <a:latin typeface="Arial" charset="0"/>
            </a:endParaRPr>
          </a:p>
          <a:p>
            <a:pPr>
              <a:defRPr/>
            </a:pPr>
            <a:endParaRPr lang="ru-RU" dirty="0">
              <a:solidFill>
                <a:srgbClr val="FF0000"/>
              </a:solidFill>
              <a:latin typeface="Arial" charset="0"/>
            </a:endParaRPr>
          </a:p>
          <a:p>
            <a:pPr>
              <a:defRPr/>
            </a:pPr>
            <a:endParaRPr lang="ru-RU" dirty="0">
              <a:solidFill>
                <a:srgbClr val="FF0000"/>
              </a:solidFill>
              <a:latin typeface="Arial" charset="0"/>
            </a:endParaRPr>
          </a:p>
          <a:p>
            <a:pPr>
              <a:defRPr/>
            </a:pPr>
            <a:endParaRPr lang="ru-RU" dirty="0">
              <a:solidFill>
                <a:srgbClr val="FF0000"/>
              </a:solidFill>
              <a:latin typeface="Arial" charset="0"/>
            </a:endParaRPr>
          </a:p>
          <a:p>
            <a:pPr>
              <a:defRPr/>
            </a:pPr>
            <a:endParaRPr lang="ru-RU" dirty="0">
              <a:solidFill>
                <a:srgbClr val="FF0000"/>
              </a:solidFill>
              <a:latin typeface="Arial" charset="0"/>
            </a:endParaRPr>
          </a:p>
          <a:p>
            <a:pPr>
              <a:defRPr/>
            </a:pPr>
            <a:endParaRPr lang="ru-RU" dirty="0">
              <a:solidFill>
                <a:srgbClr val="FF0000"/>
              </a:solidFill>
              <a:latin typeface="Arial" charset="0"/>
            </a:endParaRPr>
          </a:p>
          <a:p>
            <a:pPr>
              <a:defRPr/>
            </a:pPr>
            <a:endParaRPr lang="ru-RU" dirty="0">
              <a:solidFill>
                <a:srgbClr val="FF0000"/>
              </a:solidFill>
              <a:latin typeface="Arial" charset="0"/>
            </a:endParaRPr>
          </a:p>
          <a:p>
            <a:pPr>
              <a:defRPr/>
            </a:pPr>
            <a:endParaRPr lang="ru-RU" dirty="0">
              <a:solidFill>
                <a:srgbClr val="FF0000"/>
              </a:solidFill>
              <a:latin typeface="Arial" charset="0"/>
            </a:endParaRPr>
          </a:p>
          <a:p>
            <a:pPr>
              <a:defRPr/>
            </a:pPr>
            <a:endParaRPr lang="ru-RU" sz="2800" i="1" u="sng" dirty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  <a:p>
            <a:pPr>
              <a:defRPr/>
            </a:pPr>
            <a:endParaRPr lang="ru-RU" sz="2800" i="1" u="sng" dirty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  <a:p>
            <a:pPr>
              <a:defRPr/>
            </a:pPr>
            <a:r>
              <a:rPr lang="ru-RU" sz="2800" i="1" u="sng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Рубрики: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Духовно-нравственная культура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Приднестровья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Храмы и монастыри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Православные праздники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Нравственный подвиг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Изучаем Библию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Первое причастие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ru-RU" sz="3200" dirty="0" err="1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Паломническо-трудническое</a:t>
            </a:r>
            <a:r>
              <a:rPr lang="ru-RU" sz="3200" dirty="0">
                <a:solidFill>
                  <a:schemeClr val="accent6">
                    <a:lumMod val="50000"/>
                  </a:schemeClr>
                </a:solidFill>
                <a:latin typeface="Arial" charset="0"/>
              </a:rPr>
              <a:t> служение </a:t>
            </a:r>
          </a:p>
          <a:p>
            <a:pPr>
              <a:buFont typeface="Wingdings" pitchFamily="2" charset="2"/>
              <a:buChar char="ü"/>
              <a:defRPr/>
            </a:pPr>
            <a:endParaRPr lang="ru-RU" sz="3200" dirty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  <a:p>
            <a:pPr>
              <a:defRPr/>
            </a:pPr>
            <a:endParaRPr lang="ru-RU" dirty="0">
              <a:solidFill>
                <a:srgbClr val="FF0000"/>
              </a:solidFill>
              <a:latin typeface="Arial" charset="0"/>
            </a:endParaRPr>
          </a:p>
          <a:p>
            <a:pPr>
              <a:defRPr/>
            </a:pPr>
            <a:endParaRPr lang="ru-RU" dirty="0">
              <a:solidFill>
                <a:srgbClr val="FF0000"/>
              </a:solidFill>
              <a:latin typeface="Arial" charset="0"/>
            </a:endParaRPr>
          </a:p>
          <a:p>
            <a:pPr algn="ctr">
              <a:defRPr/>
            </a:pPr>
            <a:endParaRPr lang="ru-RU" dirty="0">
              <a:latin typeface="Arial" charset="0"/>
            </a:endParaRPr>
          </a:p>
          <a:p>
            <a:pPr algn="ctr">
              <a:defRPr/>
            </a:pPr>
            <a:endParaRPr lang="ru-RU" dirty="0">
              <a:latin typeface="Arial" charset="0"/>
            </a:endParaRPr>
          </a:p>
          <a:p>
            <a:pPr algn="ctr">
              <a:defRPr/>
            </a:pPr>
            <a:endParaRPr lang="ru-RU" dirty="0">
              <a:latin typeface="Arial" charset="0"/>
            </a:endParaRPr>
          </a:p>
          <a:p>
            <a:pPr algn="ctr">
              <a:defRPr/>
            </a:pPr>
            <a:endParaRPr lang="ru-RU" dirty="0">
              <a:latin typeface="Arial" charset="0"/>
            </a:endParaRPr>
          </a:p>
          <a:p>
            <a:pPr algn="ctr">
              <a:defRPr/>
            </a:pPr>
            <a:endParaRPr lang="ru-RU" dirty="0">
              <a:latin typeface="Arial" charset="0"/>
            </a:endParaRPr>
          </a:p>
          <a:p>
            <a:pPr algn="ctr">
              <a:defRPr/>
            </a:pPr>
            <a:endParaRPr lang="ru-RU" dirty="0">
              <a:latin typeface="Arial" charset="0"/>
            </a:endParaRPr>
          </a:p>
          <a:p>
            <a:pPr algn="ctr">
              <a:defRPr/>
            </a:pPr>
            <a:endParaRPr lang="ru-RU" dirty="0">
              <a:latin typeface="Arial" charset="0"/>
            </a:endParaRPr>
          </a:p>
          <a:p>
            <a:pPr algn="ctr">
              <a:defRPr/>
            </a:pPr>
            <a:endParaRPr lang="ru-RU" dirty="0">
              <a:latin typeface="Arial" charset="0"/>
            </a:endParaRPr>
          </a:p>
          <a:p>
            <a:pPr algn="ctr">
              <a:defRPr/>
            </a:pPr>
            <a:endParaRPr lang="ru-RU" dirty="0">
              <a:latin typeface="Arial" charset="0"/>
            </a:endParaRPr>
          </a:p>
          <a:p>
            <a:pPr algn="ctr">
              <a:defRPr/>
            </a:pPr>
            <a:endParaRPr lang="ru-RU" dirty="0">
              <a:latin typeface="Arial" charset="0"/>
            </a:endParaRPr>
          </a:p>
          <a:p>
            <a:pPr algn="ctr">
              <a:defRPr/>
            </a:pPr>
            <a:endParaRPr lang="ru-RU" dirty="0">
              <a:latin typeface="Arial" charset="0"/>
            </a:endParaRPr>
          </a:p>
          <a:p>
            <a:pPr algn="ctr">
              <a:defRPr/>
            </a:pPr>
            <a:r>
              <a:rPr lang="ru-RU" dirty="0">
                <a:latin typeface="Arial" charset="0"/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51050" y="620713"/>
            <a:ext cx="5567363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3600" dirty="0">
                <a:solidFill>
                  <a:schemeClr val="bg1">
                    <a:lumMod val="50000"/>
                  </a:schemeClr>
                </a:solidFill>
              </a:rPr>
              <a:t>Православное Приднестровье</a:t>
            </a:r>
          </a:p>
        </p:txBody>
      </p:sp>
      <p:pic>
        <p:nvPicPr>
          <p:cNvPr id="7" name="Содержимое 8" descr="wozrojdenie logo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788" y="2781300"/>
            <a:ext cx="18669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626121"/>
          </a:xfrm>
        </p:spPr>
        <p:txBody>
          <a:bodyPr>
            <a:noAutofit/>
          </a:bodyPr>
          <a:lstStyle/>
          <a:p>
            <a:r>
              <a:rPr lang="ru-RU" sz="3600" dirty="0" smtClean="0"/>
              <a:t>В Приднестровье отсутствует понятие “государственный язык”. Согласно законодательству в республике три официальных языка — русский, украинский и молдавский</a:t>
            </a:r>
          </a:p>
          <a:p>
            <a:r>
              <a:rPr lang="ru-RU" sz="3600" dirty="0" smtClean="0"/>
              <a:t>Приднестровье – </a:t>
            </a:r>
            <a:r>
              <a:rPr lang="ru-RU" sz="3600" dirty="0" err="1" smtClean="0"/>
              <a:t>моноконфессионально</a:t>
            </a:r>
            <a:r>
              <a:rPr lang="ru-RU" sz="3600" dirty="0" smtClean="0"/>
              <a:t> (согласно последней переписи населения в ПМР 94% граждан считают себя православными).</a:t>
            </a:r>
            <a:endParaRPr lang="ru-RU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Православие составляет общее духовное основание для трех титульных приднестровских народов – молдавского, русского, украинского. Оно является важнейшей общенациональной духовной традиций Приднестровья.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 fontScale="92500" lnSpcReduction="10000"/>
          </a:bodyPr>
          <a:lstStyle/>
          <a:p>
            <a:r>
              <a:rPr lang="ru-RU" sz="3600" dirty="0" smtClean="0"/>
              <a:t>Цель государственной образовательной политики – воспитание высоконравственной, творческой, компетентной личности, укорененной в духовных и культурных традициях Приднестровья, принимающей судьбу своего народа как свою личную, осознающей свою ответственность за настоящее и будущее Приднестровья.</a:t>
            </a:r>
          </a:p>
          <a:p>
            <a:r>
              <a:rPr lang="ru-RU" sz="3600" dirty="0" smtClean="0"/>
              <a:t> </a:t>
            </a:r>
            <a:r>
              <a:rPr lang="ru-RU" sz="3600" b="1" dirty="0" smtClean="0"/>
              <a:t>Главной государственной, общественной, экономической, культурной ценностью является человеческий ресурс.</a:t>
            </a:r>
            <a:r>
              <a:rPr lang="ru-RU" sz="3600" dirty="0" smtClean="0"/>
              <a:t> </a:t>
            </a:r>
            <a:endParaRPr lang="ru-RU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 bwMode="auto">
          <a:xfrm>
            <a:off x="1085986" y="177019"/>
            <a:ext cx="6190119" cy="1475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122" tIns="44060" rIns="88122" bIns="44060" anchor="ctr"/>
          <a:lstStyle/>
          <a:p>
            <a:pPr defTabSz="912114">
              <a:defRPr/>
            </a:pPr>
            <a:r>
              <a:rPr lang="ru-RU" sz="3500" b="1" kern="0" dirty="0">
                <a:solidFill>
                  <a:srgbClr val="FF6600"/>
                </a:solidFill>
                <a:latin typeface="+mj-lt"/>
                <a:ea typeface="+mj-ea"/>
                <a:cs typeface="+mj-cs"/>
              </a:rPr>
              <a:t>Воспитание как общественный договор</a:t>
            </a:r>
          </a:p>
        </p:txBody>
      </p:sp>
      <p:pic>
        <p:nvPicPr>
          <p:cNvPr id="5" name="Picture 11" descr="Мальчикбезфона"/>
          <p:cNvPicPr>
            <a:picLocks noChangeAspect="1" noChangeArrowheads="1"/>
          </p:cNvPicPr>
          <p:nvPr/>
        </p:nvPicPr>
        <p:blipFill>
          <a:blip r:embed="rId2" cstate="print">
            <a:lum contrast="40000"/>
          </a:blip>
          <a:srcRect/>
          <a:stretch>
            <a:fillRect/>
          </a:stretch>
        </p:blipFill>
        <p:spPr bwMode="auto">
          <a:xfrm>
            <a:off x="286429" y="3214365"/>
            <a:ext cx="1774229" cy="3072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Куб 5"/>
          <p:cNvSpPr/>
          <p:nvPr/>
        </p:nvSpPr>
        <p:spPr>
          <a:xfrm>
            <a:off x="1571965" y="4857689"/>
            <a:ext cx="4929018" cy="1215528"/>
          </a:xfrm>
          <a:prstGeom prst="cube">
            <a:avLst/>
          </a:prstGeom>
          <a:blipFill>
            <a:blip r:embed="rId3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anchor="ctr"/>
          <a:lstStyle/>
          <a:p>
            <a:pPr>
              <a:defRPr/>
            </a:pPr>
            <a:r>
              <a:rPr lang="ru-RU" sz="2800" b="1" dirty="0">
                <a:solidFill>
                  <a:schemeClr val="bg1"/>
                </a:solidFill>
              </a:rPr>
              <a:t>СЕМЬЯ</a:t>
            </a:r>
          </a:p>
        </p:txBody>
      </p:sp>
      <p:sp>
        <p:nvSpPr>
          <p:cNvPr id="7" name="Куб 6"/>
          <p:cNvSpPr/>
          <p:nvPr/>
        </p:nvSpPr>
        <p:spPr>
          <a:xfrm>
            <a:off x="1571965" y="4000623"/>
            <a:ext cx="4929018" cy="1215528"/>
          </a:xfrm>
          <a:prstGeom prst="cube">
            <a:avLst/>
          </a:prstGeom>
          <a:blipFill>
            <a:blip r:embed="rId4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anchor="ctr"/>
          <a:lstStyle/>
          <a:p>
            <a:pPr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Организации образования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8" name="Куб 7"/>
          <p:cNvSpPr/>
          <p:nvPr/>
        </p:nvSpPr>
        <p:spPr>
          <a:xfrm>
            <a:off x="1571965" y="3143558"/>
            <a:ext cx="4929018" cy="1215528"/>
          </a:xfrm>
          <a:prstGeom prst="cube">
            <a:avLst/>
          </a:prstGeom>
          <a:blipFill>
            <a:blip r:embed="rId5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anchor="ctr"/>
          <a:lstStyle/>
          <a:p>
            <a:pPr>
              <a:defRPr/>
            </a:pPr>
            <a:r>
              <a:rPr lang="ru-RU" sz="2800" b="1" dirty="0" smtClean="0"/>
              <a:t>Национальные общины</a:t>
            </a:r>
            <a:endParaRPr lang="ru-RU" sz="2800" b="1" dirty="0"/>
          </a:p>
        </p:txBody>
      </p:sp>
      <p:sp>
        <p:nvSpPr>
          <p:cNvPr id="9" name="Куб 8"/>
          <p:cNvSpPr/>
          <p:nvPr/>
        </p:nvSpPr>
        <p:spPr>
          <a:xfrm>
            <a:off x="6215075" y="3214687"/>
            <a:ext cx="1000132" cy="2859226"/>
          </a:xfrm>
          <a:prstGeom prst="cube">
            <a:avLst>
              <a:gd name="adj" fmla="val 21885"/>
            </a:avLst>
          </a:prstGeom>
          <a:blipFill>
            <a:blip r:embed="rId6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lIns="91427" tIns="45713" rIns="91427" bIns="45713" anchor="ctr"/>
          <a:lstStyle/>
          <a:p>
            <a:pPr>
              <a:defRPr/>
            </a:pPr>
            <a:r>
              <a:rPr lang="ru-RU" sz="2400" b="1" dirty="0"/>
              <a:t>СМИ</a:t>
            </a:r>
          </a:p>
        </p:txBody>
      </p:sp>
      <p:sp>
        <p:nvSpPr>
          <p:cNvPr id="10" name="Куб 9"/>
          <p:cNvSpPr/>
          <p:nvPr/>
        </p:nvSpPr>
        <p:spPr>
          <a:xfrm>
            <a:off x="7000892" y="3214686"/>
            <a:ext cx="857256" cy="2857520"/>
          </a:xfrm>
          <a:prstGeom prst="cube">
            <a:avLst>
              <a:gd name="adj" fmla="val 21885"/>
            </a:avLst>
          </a:prstGeom>
          <a:blipFill>
            <a:blip r:embed="rId7" cstate="print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wordArtVert" lIns="91427" tIns="45713" rIns="91427" bIns="45713" anchor="ctr"/>
          <a:lstStyle/>
          <a:p>
            <a:pPr>
              <a:defRPr/>
            </a:pPr>
            <a:r>
              <a:rPr lang="ru-RU" b="1" dirty="0">
                <a:solidFill>
                  <a:srgbClr val="7030A0"/>
                </a:solidFill>
              </a:rPr>
              <a:t>ЦЕРКОВЬ</a:t>
            </a:r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1571964" y="2286492"/>
            <a:ext cx="6072018" cy="1214054"/>
          </a:xfrm>
          <a:prstGeom prst="triangle">
            <a:avLst>
              <a:gd name="adj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7" tIns="45713" rIns="91427" bIns="45713" anchor="ctr"/>
          <a:lstStyle/>
          <a:p>
            <a:pPr>
              <a:defRPr/>
            </a:pPr>
            <a:r>
              <a:rPr lang="ru-RU" sz="2500" b="1" dirty="0"/>
              <a:t>ГОСУДАРСТВО</a:t>
            </a:r>
          </a:p>
        </p:txBody>
      </p:sp>
      <p:sp>
        <p:nvSpPr>
          <p:cNvPr id="4108" name="Прямоугольник 10"/>
          <p:cNvSpPr>
            <a:spLocks noChangeArrowheads="1"/>
          </p:cNvSpPr>
          <p:nvPr/>
        </p:nvSpPr>
        <p:spPr bwMode="auto">
          <a:xfrm>
            <a:off x="7656200" y="0"/>
            <a:ext cx="1259743" cy="955901"/>
          </a:xfrm>
          <a:prstGeom prst="rect">
            <a:avLst/>
          </a:prstGeom>
          <a:solidFill>
            <a:srgbClr val="FFFFFF"/>
          </a:solidFill>
          <a:ln w="9525" algn="ctr">
            <a:noFill/>
            <a:round/>
            <a:headEnd/>
            <a:tailEnd/>
          </a:ln>
        </p:spPr>
        <p:txBody>
          <a:bodyPr lIns="80952" tIns="40476" rIns="80952" bIns="40476"/>
          <a:lstStyle/>
          <a:p>
            <a:pPr defTabSz="881195"/>
            <a:endParaRPr lang="ru-RU" dirty="0"/>
          </a:p>
        </p:txBody>
      </p:sp>
      <p:sp>
        <p:nvSpPr>
          <p:cNvPr id="4109" name="Прямоугольник 11"/>
          <p:cNvSpPr>
            <a:spLocks noChangeArrowheads="1"/>
          </p:cNvSpPr>
          <p:nvPr/>
        </p:nvSpPr>
        <p:spPr bwMode="auto">
          <a:xfrm>
            <a:off x="7786518" y="141615"/>
            <a:ext cx="1259743" cy="778882"/>
          </a:xfrm>
          <a:prstGeom prst="rect">
            <a:avLst/>
          </a:prstGeom>
          <a:solidFill>
            <a:srgbClr val="FFFFFF"/>
          </a:solidFill>
          <a:ln w="9525" algn="ctr">
            <a:noFill/>
            <a:round/>
            <a:headEnd/>
            <a:tailEnd/>
          </a:ln>
        </p:spPr>
        <p:txBody>
          <a:bodyPr lIns="80952" tIns="40476" rIns="80952" bIns="40476"/>
          <a:lstStyle/>
          <a:p>
            <a:pPr defTabSz="881195"/>
            <a:endParaRPr lang="ru-RU" dirty="0"/>
          </a:p>
        </p:txBody>
      </p:sp>
      <p:sp>
        <p:nvSpPr>
          <p:cNvPr id="4110" name="Прямоугольник 12"/>
          <p:cNvSpPr>
            <a:spLocks noChangeArrowheads="1"/>
          </p:cNvSpPr>
          <p:nvPr/>
        </p:nvSpPr>
        <p:spPr bwMode="auto">
          <a:xfrm>
            <a:off x="6439895" y="6360872"/>
            <a:ext cx="2465188" cy="497128"/>
          </a:xfrm>
          <a:prstGeom prst="rect">
            <a:avLst/>
          </a:prstGeom>
          <a:solidFill>
            <a:srgbClr val="FFFFFF"/>
          </a:solidFill>
          <a:ln w="9525" algn="ctr">
            <a:noFill/>
            <a:round/>
            <a:headEnd/>
            <a:tailEnd/>
          </a:ln>
        </p:spPr>
        <p:txBody>
          <a:bodyPr lIns="80952" tIns="40476" rIns="80952" bIns="40476"/>
          <a:lstStyle/>
          <a:p>
            <a:pPr defTabSz="881195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Межведомственное взаимодействие в вопросах воспитания: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Системное взаимодействие с сектором здравоохранения и социальной защиты в вопросах просвещения и пропаганды ценностного отношения к здоровью, </a:t>
            </a:r>
          </a:p>
          <a:p>
            <a:pPr marL="514350" indent="-514350">
              <a:buAutoNum type="arabicPeriod"/>
            </a:pPr>
            <a:r>
              <a:rPr lang="ru-RU" dirty="0" smtClean="0"/>
              <a:t>Комплексная работа со священнослужителями в вопросах воспитания духовного здоровья, </a:t>
            </a:r>
          </a:p>
          <a:p>
            <a:pPr marL="514350" indent="-514350">
              <a:buAutoNum type="arabicPeriod"/>
            </a:pPr>
            <a:r>
              <a:rPr lang="ru-RU" dirty="0" smtClean="0"/>
              <a:t>Работа с музеями и мемориалами боевой славы в вопросах воспитания патриотических чувств и гордости за историю своего народа.</a:t>
            </a:r>
          </a:p>
          <a:p>
            <a:pPr marL="514350" indent="-514350">
              <a:buAutoNum type="arabicPeriod"/>
            </a:pPr>
            <a:r>
              <a:rPr lang="ru-RU" dirty="0" smtClean="0"/>
              <a:t>Работа с Министерством внутренних дел по восстановлению исторических и духовных памятников</a:t>
            </a:r>
          </a:p>
          <a:p>
            <a:pPr marL="514350" indent="-514350">
              <a:buAutoNum type="arabicPeriod"/>
            </a:pPr>
            <a:r>
              <a:rPr lang="ru-RU" dirty="0" smtClean="0"/>
              <a:t>Координация деятельности СМИ в вопросах воспитания базовых человеческих ценностей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57200" y="0"/>
            <a:ext cx="8229600" cy="563563"/>
          </a:xfrm>
          <a:prstGeom prst="rect">
            <a:avLst/>
          </a:prstGeom>
        </p:spPr>
        <p:txBody>
          <a:bodyPr/>
          <a:lstStyle/>
          <a:p>
            <a:pPr algn="ctr" eaLnBrk="0" hangingPunct="0"/>
            <a:endParaRPr lang="ru-RU" sz="3600">
              <a:solidFill>
                <a:srgbClr val="F2F2F2"/>
              </a:solidFill>
              <a:latin typeface="Times New Roman" pitchFamily="18" charset="0"/>
            </a:endParaRPr>
          </a:p>
        </p:txBody>
      </p:sp>
      <p:pic>
        <p:nvPicPr>
          <p:cNvPr id="57347" name="Схема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125538"/>
            <a:ext cx="8643938" cy="545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8" name="Text Box 7"/>
          <p:cNvSpPr txBox="1">
            <a:spLocks noChangeArrowheads="1"/>
          </p:cNvSpPr>
          <p:nvPr/>
        </p:nvSpPr>
        <p:spPr bwMode="auto">
          <a:xfrm>
            <a:off x="142875" y="3429000"/>
            <a:ext cx="2384425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/>
            <a:endParaRPr lang="en-US">
              <a:solidFill>
                <a:srgbClr val="F2F2F2"/>
              </a:solidFill>
              <a:latin typeface="Arial" charset="0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700338" y="2708275"/>
            <a:ext cx="6443662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>
                <a:solidFill>
                  <a:srgbClr val="0C0C1D"/>
                </a:solidFill>
                <a:latin typeface="Arial" charset="0"/>
              </a:rPr>
              <a:t>Создание единой информационной культурно-образовательной среды</a:t>
            </a:r>
            <a:endParaRPr lang="en-US">
              <a:solidFill>
                <a:srgbClr val="0C0C1D"/>
              </a:solidFill>
              <a:latin typeface="Arial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2627313" y="3500438"/>
            <a:ext cx="69135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>
                <a:solidFill>
                  <a:srgbClr val="0C0C1D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Создание  УМК в соответствии с  новыми </a:t>
            </a:r>
          </a:p>
          <a:p>
            <a:pPr eaLnBrk="0" hangingPunct="0"/>
            <a:r>
              <a:rPr lang="ru-RU">
                <a:solidFill>
                  <a:srgbClr val="0C0C1D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образовательными</a:t>
            </a:r>
            <a:r>
              <a:rPr lang="ru-RU">
                <a:solidFill>
                  <a:srgbClr val="0C0C1D"/>
                </a:solidFill>
                <a:latin typeface="Arial" charset="0"/>
                <a:ea typeface="Calibri" pitchFamily="34" charset="0"/>
              </a:rPr>
              <a:t> стандартам</a:t>
            </a:r>
            <a:r>
              <a:rPr lang="ru-RU">
                <a:solidFill>
                  <a:srgbClr val="0C0C1D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и</a:t>
            </a:r>
            <a:r>
              <a:rPr lang="ru-RU">
                <a:solidFill>
                  <a:srgbClr val="0C0C1D"/>
                </a:solidFill>
                <a:latin typeface="Arial" charset="0"/>
                <a:ea typeface="Calibri" pitchFamily="34" charset="0"/>
              </a:rPr>
              <a:t> ПМР</a:t>
            </a: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700338" y="4941888"/>
            <a:ext cx="6443662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>
                <a:solidFill>
                  <a:srgbClr val="0C0C1D"/>
                </a:solidFill>
                <a:latin typeface="Arial" charset="0"/>
                <a:cs typeface="Times New Roman" pitchFamily="18" charset="0"/>
              </a:rPr>
              <a:t>Разработка с</a:t>
            </a:r>
            <a:r>
              <a:rPr lang="ru-RU">
                <a:solidFill>
                  <a:srgbClr val="0C0C1D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истем</a:t>
            </a:r>
            <a:r>
              <a:rPr lang="ru-RU">
                <a:solidFill>
                  <a:srgbClr val="0C0C1D"/>
                </a:solidFill>
                <a:latin typeface="Arial" charset="0"/>
                <a:cs typeface="Times New Roman" pitchFamily="18" charset="0"/>
              </a:rPr>
              <a:t>ы</a:t>
            </a:r>
            <a:r>
              <a:rPr lang="en-US">
                <a:solidFill>
                  <a:srgbClr val="0C0C1D"/>
                </a:solidFill>
                <a:latin typeface="Arial" charset="0"/>
              </a:rPr>
              <a:t> </a:t>
            </a:r>
            <a:r>
              <a:rPr lang="ru-RU">
                <a:solidFill>
                  <a:srgbClr val="0C0C1D"/>
                </a:solidFill>
                <a:latin typeface="Arial" charset="0"/>
                <a:cs typeface="Times New Roman" pitchFamily="18" charset="0"/>
              </a:rPr>
              <a:t>интеграции общего и коррекционного образования (инклюзия) для </a:t>
            </a:r>
            <a:r>
              <a:rPr lang="en-US">
                <a:solidFill>
                  <a:srgbClr val="0C0C1D"/>
                </a:solidFill>
                <a:latin typeface="Arial" charset="0"/>
              </a:rPr>
              <a:t>поддержки детей с проблемами здоровья, </a:t>
            </a:r>
            <a:r>
              <a:rPr lang="ru-RU">
                <a:solidFill>
                  <a:srgbClr val="0C0C1D"/>
                </a:solidFill>
                <a:latin typeface="Arial" charset="0"/>
              </a:rPr>
              <a:t>детей-сирот</a:t>
            </a:r>
            <a:r>
              <a:rPr lang="ru-RU">
                <a:solidFill>
                  <a:srgbClr val="0C0C1D"/>
                </a:solidFill>
                <a:latin typeface="Arial" charset="0"/>
                <a:cs typeface="Times New Roman" pitchFamily="18" charset="0"/>
              </a:rPr>
              <a:t> </a:t>
            </a:r>
            <a:endParaRPr lang="en-US" sz="1800">
              <a:solidFill>
                <a:srgbClr val="0C0C1D"/>
              </a:solidFill>
              <a:latin typeface="Arial" charset="0"/>
            </a:endParaRPr>
          </a:p>
        </p:txBody>
      </p:sp>
      <p:sp>
        <p:nvSpPr>
          <p:cNvPr id="12" name="Text Box 11"/>
          <p:cNvSpPr txBox="1">
            <a:spLocks noChangeArrowheads="1"/>
          </p:cNvSpPr>
          <p:nvPr/>
        </p:nvSpPr>
        <p:spPr bwMode="auto">
          <a:xfrm>
            <a:off x="2665413" y="1052513"/>
            <a:ext cx="6478587" cy="79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>
                <a:solidFill>
                  <a:srgbClr val="0C0C1D"/>
                </a:solidFill>
                <a:latin typeface="Batang" pitchFamily="18" charset="-127"/>
                <a:ea typeface="Calibri" pitchFamily="34" charset="0"/>
                <a:cs typeface="Times New Roman" pitchFamily="18" charset="0"/>
              </a:rPr>
              <a:t>Создание Государственных образовательных стандартов ПМР</a:t>
            </a:r>
            <a:r>
              <a:rPr lang="ru-RU">
                <a:solidFill>
                  <a:srgbClr val="0C0C1D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 нового поколения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700338" y="1857364"/>
            <a:ext cx="5764212" cy="71438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sz="2200" dirty="0">
                <a:solidFill>
                  <a:srgbClr val="0C0C1D"/>
                </a:solidFill>
                <a:latin typeface="Arial" charset="0"/>
                <a:cs typeface="Times New Roman" pitchFamily="18" charset="0"/>
              </a:rPr>
              <a:t>Духовно-нравственное воспитание детей и молодежи Приднестровья </a:t>
            </a:r>
            <a:endParaRPr lang="ru-RU" sz="1800" dirty="0">
              <a:solidFill>
                <a:srgbClr val="0C0C1D"/>
              </a:solidFill>
              <a:latin typeface="Arial" charset="0"/>
            </a:endParaRPr>
          </a:p>
        </p:txBody>
      </p:sp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2700338" y="6092825"/>
            <a:ext cx="6121400" cy="41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 dirty="0">
                <a:solidFill>
                  <a:srgbClr val="0C0C1D"/>
                </a:solidFill>
                <a:latin typeface="Arial" charset="0"/>
                <a:cs typeface="Times New Roman" pitchFamily="18" charset="0"/>
              </a:rPr>
              <a:t>Развитие с</a:t>
            </a:r>
            <a:r>
              <a:rPr lang="ru-RU" dirty="0">
                <a:solidFill>
                  <a:srgbClr val="0C0C1D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овременн</a:t>
            </a:r>
            <a:r>
              <a:rPr lang="ru-RU" dirty="0">
                <a:solidFill>
                  <a:srgbClr val="0C0C1D"/>
                </a:solidFill>
                <a:latin typeface="Arial" charset="0"/>
                <a:cs typeface="Times New Roman" pitchFamily="18" charset="0"/>
              </a:rPr>
              <a:t>ой</a:t>
            </a:r>
            <a:r>
              <a:rPr lang="ru-RU" dirty="0">
                <a:solidFill>
                  <a:srgbClr val="0C0C1D"/>
                </a:solidFill>
                <a:latin typeface="Arial" charset="0"/>
              </a:rPr>
              <a:t> школьн</a:t>
            </a:r>
            <a:r>
              <a:rPr lang="ru-RU" dirty="0">
                <a:solidFill>
                  <a:srgbClr val="0C0C1D"/>
                </a:solidFill>
                <a:latin typeface="Arial" charset="0"/>
                <a:cs typeface="Times New Roman" pitchFamily="18" charset="0"/>
              </a:rPr>
              <a:t>ой</a:t>
            </a:r>
            <a:r>
              <a:rPr lang="ru-RU" dirty="0">
                <a:solidFill>
                  <a:srgbClr val="0C0C1D"/>
                </a:solidFill>
                <a:latin typeface="Arial" charset="0"/>
              </a:rPr>
              <a:t> инфраструктур</a:t>
            </a:r>
            <a:r>
              <a:rPr lang="ru-RU" dirty="0">
                <a:solidFill>
                  <a:srgbClr val="0C0C1D"/>
                </a:solidFill>
                <a:latin typeface="Arial" charset="0"/>
                <a:cs typeface="Times New Roman" pitchFamily="18" charset="0"/>
              </a:rPr>
              <a:t>ы</a:t>
            </a:r>
            <a:endParaRPr lang="ru-RU" dirty="0">
              <a:solidFill>
                <a:srgbClr val="0C0C1D"/>
              </a:solidFill>
              <a:latin typeface="Arial" charset="0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2627313" y="4292600"/>
            <a:ext cx="6156325" cy="64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ru-RU">
                <a:solidFill>
                  <a:srgbClr val="0C0C1D"/>
                </a:solidFill>
                <a:latin typeface="Arial" charset="0"/>
                <a:cs typeface="Times New Roman" pitchFamily="18" charset="0"/>
              </a:rPr>
              <a:t>Создание УМК по воспитанию ценностного отношения к з</a:t>
            </a:r>
            <a:r>
              <a:rPr lang="ru-RU">
                <a:solidFill>
                  <a:srgbClr val="0C0C1D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доровь</a:t>
            </a:r>
            <a:r>
              <a:rPr lang="ru-RU">
                <a:solidFill>
                  <a:srgbClr val="0C0C1D"/>
                </a:solidFill>
                <a:latin typeface="Arial" charset="0"/>
                <a:cs typeface="Times New Roman" pitchFamily="18" charset="0"/>
              </a:rPr>
              <a:t>ю</a:t>
            </a:r>
            <a:endParaRPr lang="ru-RU">
              <a:solidFill>
                <a:srgbClr val="0C0C1D"/>
              </a:solidFill>
              <a:latin typeface="Arial" charset="0"/>
            </a:endParaRPr>
          </a:p>
        </p:txBody>
      </p:sp>
      <p:sp>
        <p:nvSpPr>
          <p:cNvPr id="16" name="Rectangle 13"/>
          <p:cNvSpPr>
            <a:spLocks noChangeArrowheads="1"/>
          </p:cNvSpPr>
          <p:nvPr/>
        </p:nvSpPr>
        <p:spPr bwMode="auto">
          <a:xfrm>
            <a:off x="0" y="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 sz="1800">
              <a:solidFill>
                <a:schemeClr val="accent3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0" y="4572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ru-RU" sz="1800">
              <a:solidFill>
                <a:schemeClr val="accent3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358" name="Rectangle 14"/>
          <p:cNvSpPr>
            <a:spLocks noChangeArrowheads="1"/>
          </p:cNvSpPr>
          <p:nvPr/>
        </p:nvSpPr>
        <p:spPr bwMode="auto">
          <a:xfrm>
            <a:off x="250825" y="260350"/>
            <a:ext cx="8497888" cy="5794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 i="1" dirty="0" err="1">
                <a:solidFill>
                  <a:srgbClr val="FF0000"/>
                </a:solidFill>
              </a:rPr>
              <a:t>Инновационная</a:t>
            </a:r>
            <a:r>
              <a:rPr lang="ru-RU" sz="32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школа</a:t>
            </a:r>
            <a:r>
              <a:rPr lang="ru-RU" sz="32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en-US" sz="3200" b="1" i="1" dirty="0" err="1">
                <a:solidFill>
                  <a:srgbClr val="FF0000"/>
                </a:solidFill>
              </a:rPr>
              <a:t>Приднестровья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9" name="Picture 9" descr="обложка_тетрадь_азбук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4663" y="692150"/>
            <a:ext cx="4392612" cy="5310188"/>
          </a:xfrm>
          <a:prstGeom prst="rect">
            <a:avLst/>
          </a:prstGeom>
          <a:noFill/>
        </p:spPr>
      </p:pic>
      <p:pic>
        <p:nvPicPr>
          <p:cNvPr id="30725" name="Picture 5" descr="обложка_азбука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4213" y="549275"/>
            <a:ext cx="4535487" cy="5832475"/>
          </a:xfrm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554</Words>
  <Application>Microsoft Office PowerPoint</Application>
  <PresentationFormat>Экран (4:3)</PresentationFormat>
  <Paragraphs>117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Основные предпосылки и перспективы формирования системы поликультурного воспитания  детей и молодежи Приднестровья </vt:lpstr>
      <vt:lpstr>Национальная структура региона: </vt:lpstr>
      <vt:lpstr>Презентация PowerPoint</vt:lpstr>
      <vt:lpstr>Презентация PowerPoint</vt:lpstr>
      <vt:lpstr>Презентация PowerPoint</vt:lpstr>
      <vt:lpstr>Презентация PowerPoint</vt:lpstr>
      <vt:lpstr>Межведомственное взаимодействие в вопросах воспитания: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Приднестровский государственный институт развития образования</vt:lpstr>
      <vt:lpstr>Задачи проекта:</vt:lpstr>
      <vt:lpstr>ПОРТАЛ ДЕТЯМ и МОЛОДЕЖИ:</vt:lpstr>
      <vt:lpstr>Презентация PowerPoint</vt:lpstr>
      <vt:lpstr>ПОРТАЛ РОДИТЕЛЯМ:</vt:lpstr>
      <vt:lpstr>ПОРТАЛ ПЕДАГОГАМ:</vt:lpstr>
      <vt:lpstr>ПОРТАЛ ШКОЛАМ ПМР:</vt:lpstr>
      <vt:lpstr>Презентация PowerPoint</vt:lpstr>
      <vt:lpstr>ДО для детей с особенностями здоровья</vt:lpstr>
      <vt:lpstr>МОЕ ПРИДНЕСТРОВЬЕ: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Самыми острыми социальными  проблемами ПМР являются :  </dc:title>
  <cp:lastModifiedBy>Турчак</cp:lastModifiedBy>
  <cp:revision>9</cp:revision>
  <dcterms:modified xsi:type="dcterms:W3CDTF">2012-11-12T16:49:11Z</dcterms:modified>
</cp:coreProperties>
</file>